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4" r:id="rId1"/>
  </p:sldMasterIdLst>
  <p:notesMasterIdLst>
    <p:notesMasterId r:id="rId10"/>
  </p:notesMasterIdLst>
  <p:sldIdLst>
    <p:sldId id="263" r:id="rId2"/>
    <p:sldId id="256" r:id="rId3"/>
    <p:sldId id="259" r:id="rId4"/>
    <p:sldId id="269" r:id="rId5"/>
    <p:sldId id="268" r:id="rId6"/>
    <p:sldId id="271" r:id="rId7"/>
    <p:sldId id="270" r:id="rId8"/>
    <p:sldId id="267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314"/>
    <p:restoredTop sz="50088"/>
  </p:normalViewPr>
  <p:slideViewPr>
    <p:cSldViewPr snapToGrid="0">
      <p:cViewPr varScale="1">
        <p:scale>
          <a:sx n="29" d="100"/>
          <a:sy n="29" d="100"/>
        </p:scale>
        <p:origin x="7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7F8B8-5EEC-40F4-B6A3-1BCE8F47ACA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1547-28FC-4BD7-9027-F777907B34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5385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4985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182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3202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0494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305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0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9178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51547-28FC-4BD7-9027-F777907B3481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660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4761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850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909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7148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2126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2246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0071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9122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99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625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3673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349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4054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778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3739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523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0CC7A-E7A8-4C6B-9506-8A8C8C6D1B0C}" type="datetimeFigureOut">
              <a:rPr lang="es-CO" smtClean="0"/>
              <a:t>11/10/2017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F559DBB-06EE-409D-9B2E-478A885769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555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6.tif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tiff"/><Relationship Id="rId5" Type="http://schemas.openxmlformats.org/officeDocument/2006/relationships/image" Target="../media/image8.png"/><Relationship Id="rId10" Type="http://schemas.openxmlformats.org/officeDocument/2006/relationships/image" Target="../media/image13.tiff"/><Relationship Id="rId4" Type="http://schemas.openxmlformats.org/officeDocument/2006/relationships/image" Target="../media/image7.png"/><Relationship Id="rId9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7" Type="http://schemas.openxmlformats.org/officeDocument/2006/relationships/image" Target="../media/image1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tiff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euAmqQ2Ap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5776" y="134378"/>
            <a:ext cx="10931161" cy="1192779"/>
          </a:xfrm>
        </p:spPr>
        <p:txBody>
          <a:bodyPr>
            <a:normAutofit/>
          </a:bodyPr>
          <a:lstStyle/>
          <a:p>
            <a:r>
              <a:rPr lang="es-CO" b="1" dirty="0" smtClean="0"/>
              <a:t>Mejora tu expresi</a:t>
            </a:r>
            <a:r>
              <a:rPr lang="es-ES" b="1" dirty="0" err="1" smtClean="0"/>
              <a:t>ón</a:t>
            </a:r>
            <a:r>
              <a:rPr lang="es-ES" b="1" dirty="0"/>
              <a:t> </a:t>
            </a:r>
            <a:r>
              <a:rPr lang="es-ES" b="1" dirty="0" smtClean="0"/>
              <a:t>corporal a través de los géneros musicales y el movimiento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112873" y="1480297"/>
            <a:ext cx="3992732" cy="576262"/>
          </a:xfrm>
        </p:spPr>
        <p:txBody>
          <a:bodyPr/>
          <a:lstStyle/>
          <a:p>
            <a:r>
              <a:rPr lang="es-CO" dirty="0" smtClean="0"/>
              <a:t>Contexto Global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705394" y="2209700"/>
            <a:ext cx="7415944" cy="1472731"/>
          </a:xfrm>
        </p:spPr>
        <p:txBody>
          <a:bodyPr>
            <a:normAutofit fontScale="92500" lnSpcReduction="10000"/>
          </a:bodyPr>
          <a:lstStyle/>
          <a:p>
            <a:r>
              <a:rPr lang="es-CO" sz="2000" b="1" dirty="0"/>
              <a:t>Los modos en que descubrimos y expresamos nuestras ideas, sentimientos, naturaleza, cultura.</a:t>
            </a:r>
          </a:p>
          <a:p>
            <a:pPr marL="0" indent="0">
              <a:buNone/>
            </a:pPr>
            <a:endParaRPr lang="es-CO" b="1" dirty="0" smtClean="0"/>
          </a:p>
          <a:p>
            <a:pPr marL="0" indent="0">
              <a:buNone/>
            </a:pPr>
            <a:r>
              <a:rPr lang="es-CO" sz="2000" b="1" dirty="0" smtClean="0"/>
              <a:t>Filosofia y Modos de vida</a:t>
            </a:r>
          </a:p>
          <a:p>
            <a:pPr marL="0" indent="0">
              <a:buNone/>
            </a:pPr>
            <a:endParaRPr lang="es-CO" b="1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766502" y="1491918"/>
            <a:ext cx="4494252" cy="564641"/>
          </a:xfrm>
        </p:spPr>
        <p:txBody>
          <a:bodyPr>
            <a:normAutofit/>
          </a:bodyPr>
          <a:lstStyle/>
          <a:p>
            <a:r>
              <a:rPr lang="es-CO" b="1" dirty="0" smtClean="0">
                <a:solidFill>
                  <a:srgbClr val="FF0000"/>
                </a:solidFill>
              </a:rPr>
              <a:t>Expresi</a:t>
            </a:r>
            <a:r>
              <a:rPr lang="es-ES" b="1" dirty="0" err="1" smtClean="0">
                <a:solidFill>
                  <a:srgbClr val="FF0000"/>
                </a:solidFill>
              </a:rPr>
              <a:t>ón</a:t>
            </a:r>
            <a:r>
              <a:rPr lang="es-ES" b="1" dirty="0" smtClean="0">
                <a:solidFill>
                  <a:srgbClr val="FF0000"/>
                </a:solidFill>
              </a:rPr>
              <a:t> Personal y Cultural</a:t>
            </a:r>
            <a:endParaRPr lang="es-CO" b="1" dirty="0">
              <a:solidFill>
                <a:srgbClr val="FF0000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8480612" y="1344706"/>
            <a:ext cx="3200100" cy="441059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 smtClean="0"/>
              <a:t>HABILIDADES DE ENFOQUES DE APRENDIZAJE</a:t>
            </a:r>
          </a:p>
          <a:p>
            <a:r>
              <a:rPr lang="es-ES" b="1" dirty="0"/>
              <a:t>Sociales/Habilidades de Colaboración:</a:t>
            </a:r>
            <a:r>
              <a:rPr lang="es-ES" dirty="0"/>
              <a:t> Manejan y resuelven los conflictos y trabajan de manera colaborativa en grupo</a:t>
            </a:r>
            <a:endParaRPr lang="es-CO" dirty="0"/>
          </a:p>
          <a:p>
            <a:r>
              <a:rPr lang="es-ES" b="1" dirty="0"/>
              <a:t>Sociales/Habilidades de Colaboración:</a:t>
            </a:r>
            <a:r>
              <a:rPr lang="es-ES" dirty="0"/>
              <a:t> Ayudan a los demás a alcanzar sus objetivos.</a:t>
            </a:r>
            <a:endParaRPr lang="es-CO" dirty="0"/>
          </a:p>
        </p:txBody>
      </p:sp>
      <p:sp>
        <p:nvSpPr>
          <p:cNvPr id="7" name="Marcador de texto 2"/>
          <p:cNvSpPr txBox="1">
            <a:spLocks/>
          </p:cNvSpPr>
          <p:nvPr/>
        </p:nvSpPr>
        <p:spPr>
          <a:xfrm>
            <a:off x="973557" y="3659750"/>
            <a:ext cx="2792945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/>
              <a:t>Concepto clave</a:t>
            </a:r>
            <a:endParaRPr lang="es-CO" dirty="0"/>
          </a:p>
        </p:txBody>
      </p:sp>
      <p:sp>
        <p:nvSpPr>
          <p:cNvPr id="8" name="Marcador de texto 2"/>
          <p:cNvSpPr txBox="1">
            <a:spLocks/>
          </p:cNvSpPr>
          <p:nvPr/>
        </p:nvSpPr>
        <p:spPr>
          <a:xfrm>
            <a:off x="4268022" y="3682432"/>
            <a:ext cx="3992732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/>
              <a:t>Conceptos relacionados</a:t>
            </a:r>
            <a:endParaRPr lang="es-CO" dirty="0"/>
          </a:p>
        </p:txBody>
      </p:sp>
      <p:sp>
        <p:nvSpPr>
          <p:cNvPr id="9" name="CuadroTexto 8"/>
          <p:cNvSpPr txBox="1"/>
          <p:nvPr/>
        </p:nvSpPr>
        <p:spPr>
          <a:xfrm>
            <a:off x="1740278" y="4760139"/>
            <a:ext cx="1666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/>
              <a:t>Relaciones</a:t>
            </a:r>
            <a:endParaRPr lang="es-CO" sz="20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4000500" y="4806666"/>
            <a:ext cx="4120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          </a:t>
            </a:r>
            <a:r>
              <a:rPr lang="es-CO" sz="2000" dirty="0" smtClean="0"/>
              <a:t>Movimiento e interacci</a:t>
            </a:r>
            <a:r>
              <a:rPr lang="es-ES" sz="2000" dirty="0" err="1" smtClean="0"/>
              <a:t>ón</a:t>
            </a:r>
            <a:endParaRPr lang="es-CO" sz="2000" dirty="0"/>
          </a:p>
        </p:txBody>
      </p:sp>
      <p:sp>
        <p:nvSpPr>
          <p:cNvPr id="11" name="Flecha abajo 10"/>
          <p:cNvSpPr/>
          <p:nvPr/>
        </p:nvSpPr>
        <p:spPr>
          <a:xfrm>
            <a:off x="1960432" y="4329999"/>
            <a:ext cx="573055" cy="4301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Flecha abajo 11"/>
          <p:cNvSpPr/>
          <p:nvPr/>
        </p:nvSpPr>
        <p:spPr>
          <a:xfrm>
            <a:off x="5827094" y="4352322"/>
            <a:ext cx="573055" cy="4301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485776" y="5581932"/>
            <a:ext cx="11194936" cy="12583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" sz="2000" dirty="0" smtClean="0">
                <a:solidFill>
                  <a:srgbClr val="FF0000"/>
                </a:solidFill>
              </a:rPr>
              <a:t>ENUNCIADO DE INDAGACIÓN </a:t>
            </a:r>
          </a:p>
          <a:p>
            <a:r>
              <a:rPr lang="es-CO" sz="2000">
                <a:solidFill>
                  <a:srgbClr val="FF0000"/>
                </a:solidFill>
              </a:rPr>
              <a:t>Una expresión artística refleja a través de los movimientos y de sus interacciones, la filosofía y modos de vida de un grupo humano. </a:t>
            </a:r>
            <a:endParaRPr lang="es-ES" sz="2000" dirty="0" smtClean="0">
              <a:solidFill>
                <a:srgbClr val="FF0000"/>
              </a:solidFill>
            </a:endParaRPr>
          </a:p>
        </p:txBody>
      </p:sp>
      <p:sp>
        <p:nvSpPr>
          <p:cNvPr id="14" name="13 Flecha derecha"/>
          <p:cNvSpPr/>
          <p:nvPr/>
        </p:nvSpPr>
        <p:spPr>
          <a:xfrm rot="5400000">
            <a:off x="3063209" y="2880553"/>
            <a:ext cx="397296" cy="2907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38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4634" y="0"/>
            <a:ext cx="7665303" cy="3184562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/>
              <a:t>Mejora tu </a:t>
            </a:r>
            <a:r>
              <a:rPr lang="es-CO" b="1" dirty="0" err="1"/>
              <a:t>expresi</a:t>
            </a:r>
            <a:r>
              <a:rPr lang="es-ES" b="1" dirty="0" err="1"/>
              <a:t>ón</a:t>
            </a:r>
            <a:r>
              <a:rPr lang="es-ES" b="1" dirty="0"/>
              <a:t> </a:t>
            </a:r>
            <a:r>
              <a:rPr lang="es-ES" b="1" dirty="0" smtClean="0"/>
              <a:t>corporal a </a:t>
            </a:r>
            <a:r>
              <a:rPr lang="es-ES" b="1" dirty="0"/>
              <a:t>través de los géneros musicales y el movimiento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69623" y="5418202"/>
            <a:ext cx="8915399" cy="575483"/>
          </a:xfrm>
        </p:spPr>
        <p:txBody>
          <a:bodyPr>
            <a:normAutofit/>
          </a:bodyPr>
          <a:lstStyle/>
          <a:p>
            <a:pPr algn="ctr"/>
            <a:r>
              <a:rPr lang="es-CO" sz="2400" b="1" dirty="0" smtClean="0"/>
              <a:t>GÉNEROS MUSICALES</a:t>
            </a:r>
            <a:endParaRPr lang="es-CO" sz="2400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20" y="3771900"/>
            <a:ext cx="3136280" cy="30861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045" y="3547534"/>
            <a:ext cx="4413955" cy="331046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2295" y="3184563"/>
            <a:ext cx="3128210" cy="36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7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8274" y="346484"/>
            <a:ext cx="9855926" cy="1333804"/>
          </a:xfrm>
        </p:spPr>
        <p:txBody>
          <a:bodyPr>
            <a:normAutofit fontScale="90000"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¿</a:t>
            </a:r>
            <a:r>
              <a:rPr lang="es-CO" sz="4400" dirty="0">
                <a:solidFill>
                  <a:srgbClr val="0070C0"/>
                </a:solidFill>
              </a:rPr>
              <a:t>Cómo </a:t>
            </a:r>
            <a:r>
              <a:rPr lang="es-CO" sz="4400" dirty="0" smtClean="0">
                <a:solidFill>
                  <a:srgbClr val="0070C0"/>
                </a:solidFill>
              </a:rPr>
              <a:t>voy a mejorar mi expresi</a:t>
            </a:r>
            <a:r>
              <a:rPr lang="es-ES" sz="4400" dirty="0" err="1" smtClean="0">
                <a:solidFill>
                  <a:srgbClr val="0070C0"/>
                </a:solidFill>
              </a:rPr>
              <a:t>ón</a:t>
            </a:r>
            <a:r>
              <a:rPr lang="es-ES" sz="4400" dirty="0" smtClean="0">
                <a:solidFill>
                  <a:srgbClr val="0070C0"/>
                </a:solidFill>
              </a:rPr>
              <a:t> corporal</a:t>
            </a:r>
            <a:r>
              <a:rPr lang="es-CO" sz="4400" dirty="0" smtClean="0">
                <a:solidFill>
                  <a:srgbClr val="0070C0"/>
                </a:solidFill>
              </a:rPr>
              <a:t>?</a:t>
            </a:r>
            <a:br>
              <a:rPr lang="es-CO" sz="4400" dirty="0" smtClean="0">
                <a:solidFill>
                  <a:srgbClr val="0070C0"/>
                </a:solidFill>
              </a:rPr>
            </a:br>
            <a:r>
              <a:rPr lang="es-CO" sz="4000" dirty="0" smtClean="0">
                <a:solidFill>
                  <a:srgbClr val="0070C0"/>
                </a:solidFill>
              </a:rPr>
              <a:t/>
            </a:r>
            <a:br>
              <a:rPr lang="es-CO" sz="4000" dirty="0" smtClean="0">
                <a:solidFill>
                  <a:srgbClr val="0070C0"/>
                </a:solidFill>
              </a:rPr>
            </a:br>
            <a:endParaRPr lang="es-CO" sz="4000" dirty="0">
              <a:solidFill>
                <a:srgbClr val="FF0000"/>
              </a:solidFill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 bwMode="auto">
          <a:xfrm>
            <a:off x="1254259" y="1551683"/>
            <a:ext cx="3241124" cy="306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 rot="1601544">
            <a:off x="2581462" y="3181262"/>
            <a:ext cx="938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???</a:t>
            </a:r>
            <a:endParaRPr lang="es-CO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367" y="1883488"/>
            <a:ext cx="6876363" cy="4345861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91074" y="4818683"/>
            <a:ext cx="4914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rgbClr val="FF0000"/>
                </a:solidFill>
              </a:rPr>
              <a:t>¿Qué necesitamos? </a:t>
            </a:r>
          </a:p>
          <a:p>
            <a:r>
              <a:rPr lang="es-ES" sz="4000" dirty="0" smtClean="0">
                <a:solidFill>
                  <a:srgbClr val="FF0000"/>
                </a:solidFill>
              </a:rPr>
              <a:t>¿ A través de qué?</a:t>
            </a:r>
            <a:endParaRPr lang="es-ES_tradnl" sz="4000" dirty="0"/>
          </a:p>
        </p:txBody>
      </p:sp>
    </p:spTree>
    <p:extLst>
      <p:ext uri="{BB962C8B-B14F-4D97-AF65-F5344CB8AC3E}">
        <p14:creationId xmlns:p14="http://schemas.microsoft.com/office/powerpoint/2010/main" val="389720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45367" y="440449"/>
            <a:ext cx="7688602" cy="1698367"/>
          </a:xfrm>
        </p:spPr>
        <p:txBody>
          <a:bodyPr>
            <a:normAutofit fontScale="90000"/>
          </a:bodyPr>
          <a:lstStyle/>
          <a:p>
            <a:r>
              <a:rPr lang="is-IS" dirty="0" smtClean="0">
                <a:solidFill>
                  <a:srgbClr val="FF0000"/>
                </a:solidFill>
              </a:rPr>
              <a:t> </a:t>
            </a:r>
            <a:r>
              <a:rPr lang="es-ES" sz="3100" dirty="0" smtClean="0">
                <a:solidFill>
                  <a:srgbClr val="FF0000"/>
                </a:solidFill>
              </a:rPr>
              <a:t>¿Cómo </a:t>
            </a:r>
            <a:r>
              <a:rPr lang="es-ES" sz="3100" dirty="0">
                <a:solidFill>
                  <a:srgbClr val="FF0000"/>
                </a:solidFill>
              </a:rPr>
              <a:t>influye el movimiento y la condición física en la ejecución de los pasos básicos de los géneros musicales?</a:t>
            </a:r>
            <a:r>
              <a:rPr lang="es-CO" sz="3100" dirty="0">
                <a:solidFill>
                  <a:srgbClr val="FF0000"/>
                </a:solidFill>
              </a:rPr>
              <a:t/>
            </a:r>
            <a:br>
              <a:rPr lang="es-CO" sz="3100" dirty="0">
                <a:solidFill>
                  <a:srgbClr val="FF0000"/>
                </a:solidFill>
              </a:rPr>
            </a:br>
            <a:endParaRPr lang="es-ES_tradnl" sz="3100" dirty="0">
              <a:solidFill>
                <a:srgbClr val="FF000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629275" y="2160982"/>
            <a:ext cx="5343525" cy="4077373"/>
          </a:xfrm>
        </p:spPr>
        <p:txBody>
          <a:bodyPr/>
          <a:lstStyle/>
          <a:p>
            <a:endParaRPr lang="es-ES_tradnl" dirty="0" smtClean="0"/>
          </a:p>
          <a:p>
            <a:endParaRPr lang="es-ES_tradnl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71702" y="2509854"/>
            <a:ext cx="3879688" cy="3779350"/>
          </a:xfrm>
          <a:prstGeom prst="rect">
            <a:avLst/>
          </a:prstGeom>
        </p:spPr>
      </p:pic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163116" y="5662095"/>
            <a:ext cx="4185618" cy="576262"/>
          </a:xfrm>
        </p:spPr>
        <p:txBody>
          <a:bodyPr/>
          <a:lstStyle/>
          <a:p>
            <a:endParaRPr lang="es-ES_tradnl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288" y="2483603"/>
            <a:ext cx="27559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284" y="4471647"/>
            <a:ext cx="2767870" cy="212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001" y="4499202"/>
            <a:ext cx="1743075" cy="21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231" y="118260"/>
            <a:ext cx="2515104" cy="229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3700" y="2509855"/>
            <a:ext cx="2560269" cy="191773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5370" y="4083025"/>
            <a:ext cx="2857500" cy="285750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64958" y="1931842"/>
            <a:ext cx="3101956" cy="2129018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980" y="206591"/>
            <a:ext cx="2020565" cy="172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5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31" y="771761"/>
            <a:ext cx="2890126" cy="2890126"/>
          </a:xfrm>
          <a:prstGeom prst="rect">
            <a:avLst/>
          </a:prstGeom>
        </p:spPr>
      </p:pic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2194391" y="1105717"/>
            <a:ext cx="6665114" cy="1790774"/>
          </a:xfrm>
        </p:spPr>
        <p:txBody>
          <a:bodyPr/>
          <a:lstStyle/>
          <a:p>
            <a:pPr algn="ctr"/>
            <a:r>
              <a:rPr lang="es-CO" sz="3200" dirty="0" smtClean="0">
                <a:solidFill>
                  <a:srgbClr val="FF0000"/>
                </a:solidFill>
                <a:latin typeface="+mj-lt"/>
              </a:rPr>
              <a:t>CONSEGUIREMOS MOVIMIENTOS ESTECTICOS, CON FUERZA Y ELEGANTES </a:t>
            </a:r>
          </a:p>
          <a:p>
            <a:pPr algn="ctr"/>
            <a:r>
              <a:rPr lang="es-CO" sz="2800" dirty="0" smtClean="0">
                <a:solidFill>
                  <a:srgbClr val="FF0000"/>
                </a:solidFill>
                <a:latin typeface="+mj-lt"/>
              </a:rPr>
              <a:t>ADEM</a:t>
            </a:r>
            <a:r>
              <a:rPr lang="es-ES" sz="2800" dirty="0" smtClean="0">
                <a:solidFill>
                  <a:srgbClr val="FF0000"/>
                </a:solidFill>
                <a:latin typeface="+mj-lt"/>
              </a:rPr>
              <a:t>ÁS MEJORAREMOS LA INTERACCIÓN CON LOS DEMÁS.</a:t>
            </a:r>
            <a:endParaRPr lang="es-CO" sz="2800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765436439"/>
              </p:ext>
            </p:extLst>
          </p:nvPr>
        </p:nvGraphicFramePr>
        <p:xfrm>
          <a:off x="8203475" y="5172890"/>
          <a:ext cx="20828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</a:tblGrid>
              <a:tr h="182881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748" y="3746498"/>
            <a:ext cx="4393560" cy="274597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516" y="3746499"/>
            <a:ext cx="2311400" cy="31115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6657" y="3116509"/>
            <a:ext cx="3809245" cy="380047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9505" y="97319"/>
            <a:ext cx="3332496" cy="3332496"/>
          </a:xfrm>
          <a:prstGeom prst="rect">
            <a:avLst/>
          </a:prstGeom>
        </p:spPr>
      </p:pic>
      <p:sp>
        <p:nvSpPr>
          <p:cNvPr id="18" name="Título 17"/>
          <p:cNvSpPr>
            <a:spLocks noGrp="1"/>
          </p:cNvSpPr>
          <p:nvPr>
            <p:ph type="title"/>
          </p:nvPr>
        </p:nvSpPr>
        <p:spPr>
          <a:xfrm>
            <a:off x="1828722" y="336884"/>
            <a:ext cx="6834015" cy="1347537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/>
              <a:t/>
            </a:r>
            <a:br>
              <a:rPr lang="es-ES_tradnl" dirty="0"/>
            </a:br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/>
              <a:t/>
            </a:r>
            <a:br>
              <a:rPr lang="es-ES_tradnl" dirty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22799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19788" cy="1502863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chemeClr val="tx1"/>
                </a:solidFill>
              </a:rPr>
              <a:t>Cómo el movimiento estético y su técnica aplicados en una secuencia coreográfica son expresión de una </a:t>
            </a:r>
            <a:r>
              <a:rPr lang="es-ES" b="1" u="sng" dirty="0" smtClean="0">
                <a:solidFill>
                  <a:schemeClr val="tx1"/>
                </a:solidFill>
              </a:rPr>
              <a:t>CULTURA</a:t>
            </a:r>
            <a:r>
              <a:rPr lang="es-ES" dirty="0" smtClean="0">
                <a:solidFill>
                  <a:schemeClr val="tx1"/>
                </a:solidFill>
              </a:rPr>
              <a:t>? </a:t>
            </a:r>
            <a:endParaRPr lang="es-ES_tradnl" dirty="0">
              <a:solidFill>
                <a:schemeClr val="tx1"/>
              </a:solidFill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122" y="702128"/>
            <a:ext cx="2775858" cy="277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9"/>
          <a:stretch/>
        </p:blipFill>
        <p:spPr bwMode="auto">
          <a:xfrm>
            <a:off x="8978104" y="3917360"/>
            <a:ext cx="3213895" cy="303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11438" y="2488979"/>
            <a:ext cx="4397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 err="1" smtClean="0">
                <a:solidFill>
                  <a:schemeClr val="accent6"/>
                </a:solidFill>
              </a:rPr>
              <a:t>Regi</a:t>
            </a:r>
            <a:r>
              <a:rPr lang="es-ES" sz="2400" dirty="0" err="1" smtClean="0">
                <a:solidFill>
                  <a:schemeClr val="accent6"/>
                </a:solidFill>
              </a:rPr>
              <a:t>ón</a:t>
            </a:r>
            <a:r>
              <a:rPr lang="es-ES" sz="2400" dirty="0" smtClean="0">
                <a:solidFill>
                  <a:schemeClr val="accent6"/>
                </a:solidFill>
              </a:rPr>
              <a:t> Andina SAN JUANERO</a:t>
            </a:r>
            <a:endParaRPr lang="es-ES_tradnl" sz="2400" dirty="0">
              <a:solidFill>
                <a:schemeClr val="accent6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11438" y="4551082"/>
            <a:ext cx="84666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 smtClean="0"/>
              <a:t>¿Cómo </a:t>
            </a:r>
            <a:r>
              <a:rPr lang="es-ES" sz="3200" dirty="0"/>
              <a:t>ayuda la práctica y la creación de una coreografía en mi </a:t>
            </a:r>
            <a:r>
              <a:rPr lang="es-ES" sz="3200" b="1" dirty="0" smtClean="0"/>
              <a:t>INTERACCIÓN</a:t>
            </a:r>
            <a:r>
              <a:rPr lang="es-ES" sz="3200" dirty="0" smtClean="0"/>
              <a:t> con </a:t>
            </a:r>
            <a:r>
              <a:rPr lang="es-ES" sz="3200" dirty="0"/>
              <a:t>los demás? </a:t>
            </a:r>
            <a:endParaRPr lang="es-CO" sz="32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5490658" y="2564391"/>
            <a:ext cx="3706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solidFill>
                  <a:srgbClr val="00B050"/>
                </a:solidFill>
              </a:rPr>
              <a:t>Costa pacifica CURRULAO</a:t>
            </a:r>
            <a:endParaRPr lang="es-ES_tradnl" sz="2400" dirty="0">
              <a:solidFill>
                <a:srgbClr val="00B050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11438" y="3353533"/>
            <a:ext cx="3816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solidFill>
                  <a:srgbClr val="0070C0"/>
                </a:solidFill>
              </a:rPr>
              <a:t>Costa </a:t>
            </a:r>
            <a:r>
              <a:rPr lang="es-ES_tradnl" sz="2400" dirty="0" err="1" smtClean="0">
                <a:solidFill>
                  <a:srgbClr val="0070C0"/>
                </a:solidFill>
              </a:rPr>
              <a:t>Atlantica</a:t>
            </a:r>
            <a:r>
              <a:rPr lang="es-ES_tradnl" sz="2400" dirty="0">
                <a:solidFill>
                  <a:srgbClr val="0070C0"/>
                </a:solidFill>
              </a:rPr>
              <a:t> </a:t>
            </a:r>
            <a:r>
              <a:rPr lang="es-ES_tradnl" sz="2400" dirty="0" smtClean="0">
                <a:solidFill>
                  <a:srgbClr val="0070C0"/>
                </a:solidFill>
              </a:rPr>
              <a:t>LA CUMBIA</a:t>
            </a:r>
            <a:endParaRPr lang="es-ES_tradnl" sz="2400" dirty="0">
              <a:solidFill>
                <a:srgbClr val="0070C0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348912" y="3353533"/>
            <a:ext cx="3989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 err="1" smtClean="0">
                <a:solidFill>
                  <a:srgbClr val="7030A0"/>
                </a:solidFill>
              </a:rPr>
              <a:t>Regi</a:t>
            </a:r>
            <a:r>
              <a:rPr lang="es-ES" sz="2400" dirty="0" err="1" smtClean="0">
                <a:solidFill>
                  <a:srgbClr val="7030A0"/>
                </a:solidFill>
              </a:rPr>
              <a:t>ón</a:t>
            </a:r>
            <a:r>
              <a:rPr lang="es-ES" sz="2400" dirty="0" smtClean="0">
                <a:solidFill>
                  <a:srgbClr val="7030A0"/>
                </a:solidFill>
              </a:rPr>
              <a:t> Oriental JOROPO</a:t>
            </a:r>
            <a:endParaRPr lang="es-ES_tradnl" sz="2400" dirty="0">
              <a:solidFill>
                <a:srgbClr val="7030A0"/>
              </a:solidFill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3657600" y="3917360"/>
            <a:ext cx="3320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solidFill>
                  <a:srgbClr val="FF0000"/>
                </a:solidFill>
              </a:rPr>
              <a:t>Cali LA SALSA</a:t>
            </a:r>
            <a:endParaRPr lang="es-ES_tradnl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4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 smtClean="0">
                <a:solidFill>
                  <a:schemeClr val="tx1"/>
                </a:solidFill>
              </a:rPr>
              <a:t/>
            </a:r>
            <a:br>
              <a:rPr lang="es-CO" dirty="0" smtClean="0">
                <a:solidFill>
                  <a:schemeClr val="tx1"/>
                </a:solidFill>
              </a:rPr>
            </a:br>
            <a:endParaRPr lang="es-ES_tradnl" dirty="0"/>
          </a:p>
        </p:txBody>
      </p:sp>
      <p:sp>
        <p:nvSpPr>
          <p:cNvPr id="7" name="Rectángulo 6"/>
          <p:cNvSpPr/>
          <p:nvPr/>
        </p:nvSpPr>
        <p:spPr>
          <a:xfrm>
            <a:off x="3178001" y="438930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 smtClean="0"/>
              <a:t>¿</a:t>
            </a:r>
            <a:endParaRPr lang="es-CO" dirty="0"/>
          </a:p>
        </p:txBody>
      </p:sp>
      <p:sp>
        <p:nvSpPr>
          <p:cNvPr id="10" name="Rectángulo 9"/>
          <p:cNvSpPr/>
          <p:nvPr/>
        </p:nvSpPr>
        <p:spPr>
          <a:xfrm>
            <a:off x="677334" y="794085"/>
            <a:ext cx="846666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LA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 </a:t>
            </a:r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CULTURA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 popular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es algo creado por un determinado pueblo, y este pueblo tiene un papel activo en su creación. Puede ser 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a </a:t>
            </a:r>
            <a:r>
              <a:rPr lang="es-ES_tradnl" sz="3200" dirty="0" err="1" smtClean="0">
                <a:solidFill>
                  <a:srgbClr val="404040"/>
                </a:solidFill>
                <a:latin typeface="+mj-lt"/>
              </a:rPr>
              <a:t>trav</a:t>
            </a:r>
            <a:r>
              <a:rPr lang="es-ES" sz="3200" dirty="0" err="1" smtClean="0">
                <a:solidFill>
                  <a:srgbClr val="404040"/>
                </a:solidFill>
                <a:latin typeface="+mj-lt"/>
              </a:rPr>
              <a:t>és</a:t>
            </a:r>
            <a:r>
              <a:rPr lang="es-ES" sz="3200" dirty="0" smtClean="0">
                <a:solidFill>
                  <a:srgbClr val="404040"/>
                </a:solidFill>
                <a:latin typeface="+mj-lt"/>
              </a:rPr>
              <a:t> de 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la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literatura, </a:t>
            </a:r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LA MÚSICA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,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el arte, etc. La cultura popular es influenciada por las creencias de las personas en cuestión y se forma a través 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de la </a:t>
            </a:r>
            <a:r>
              <a:rPr lang="es-ES_tradnl" sz="3200" b="1" dirty="0" smtClean="0">
                <a:solidFill>
                  <a:srgbClr val="404040"/>
                </a:solidFill>
                <a:latin typeface="+mj-lt"/>
              </a:rPr>
              <a:t>INTERACCION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 entre </a:t>
            </a:r>
            <a:r>
              <a:rPr lang="es-ES_tradnl" sz="3200" dirty="0">
                <a:solidFill>
                  <a:srgbClr val="404040"/>
                </a:solidFill>
                <a:latin typeface="+mj-lt"/>
              </a:rPr>
              <a:t>los individuos de ciertas regiones</a:t>
            </a:r>
            <a:r>
              <a:rPr lang="es-ES_tradnl" sz="3200" dirty="0" smtClean="0">
                <a:solidFill>
                  <a:srgbClr val="404040"/>
                </a:solidFill>
                <a:latin typeface="+mj-lt"/>
              </a:rPr>
              <a:t>.</a:t>
            </a:r>
          </a:p>
          <a:p>
            <a:endParaRPr lang="es-ES_tradnl" sz="3200" dirty="0" smtClean="0">
              <a:solidFill>
                <a:srgbClr val="404040"/>
              </a:solidFill>
              <a:latin typeface="+mj-lt"/>
            </a:endParaRPr>
          </a:p>
          <a:p>
            <a:endParaRPr lang="es-ES_tradnl" sz="3200" dirty="0">
              <a:solidFill>
                <a:srgbClr val="404040"/>
              </a:solidFill>
              <a:latin typeface="+mj-lt"/>
            </a:endParaRPr>
          </a:p>
          <a:p>
            <a:endParaRPr lang="es-ES_tradnl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964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9212" y="391886"/>
            <a:ext cx="8915399" cy="6466114"/>
          </a:xfrm>
        </p:spPr>
        <p:txBody>
          <a:bodyPr>
            <a:noAutofit/>
          </a:bodyPr>
          <a:lstStyle/>
          <a:p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>TAREA</a:t>
            </a:r>
            <a:b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800" dirty="0">
                <a:solidFill>
                  <a:srgbClr val="FF0000"/>
                </a:solidFill>
              </a:rPr>
              <a:t>Diseña, </a:t>
            </a:r>
            <a:r>
              <a:rPr lang="en-US" sz="2800" dirty="0" err="1">
                <a:solidFill>
                  <a:srgbClr val="FF0000"/>
                </a:solidFill>
              </a:rPr>
              <a:t>presenta</a:t>
            </a:r>
            <a:r>
              <a:rPr lang="en-US" sz="2800" dirty="0">
                <a:solidFill>
                  <a:srgbClr val="FF0000"/>
                </a:solidFill>
              </a:rPr>
              <a:t> y </a:t>
            </a:r>
            <a:r>
              <a:rPr lang="es-ES" sz="2800" dirty="0">
                <a:solidFill>
                  <a:srgbClr val="FF0000"/>
                </a:solidFill>
              </a:rPr>
              <a:t>ejecuta </a:t>
            </a:r>
            <a:r>
              <a:rPr lang="en-US" sz="2800" dirty="0" err="1">
                <a:solidFill>
                  <a:srgbClr val="FF0000"/>
                </a:solidFill>
              </a:rPr>
              <a:t>una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coreografía</a:t>
            </a:r>
            <a:r>
              <a:rPr lang="en-US" sz="2800" dirty="0">
                <a:solidFill>
                  <a:srgbClr val="FF0000"/>
                </a:solidFill>
              </a:rPr>
              <a:t> de salsa</a:t>
            </a:r>
            <a:r>
              <a:rPr lang="es-ES" sz="2800" dirty="0">
                <a:solidFill>
                  <a:srgbClr val="FF0000"/>
                </a:solidFill>
              </a:rPr>
              <a:t>, </a:t>
            </a:r>
            <a:r>
              <a:rPr lang="en-US" sz="2800" dirty="0">
                <a:solidFill>
                  <a:srgbClr val="FF0000"/>
                </a:solidFill>
              </a:rPr>
              <a:t>salsa </a:t>
            </a:r>
            <a:r>
              <a:rPr lang="en-US" sz="2800" dirty="0" err="1">
                <a:solidFill>
                  <a:srgbClr val="FF0000"/>
                </a:solidFill>
              </a:rPr>
              <a:t>choque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bachata</a:t>
            </a:r>
            <a:r>
              <a:rPr lang="en-US" sz="2800" dirty="0">
                <a:solidFill>
                  <a:srgbClr val="FF0000"/>
                </a:solidFill>
              </a:rPr>
              <a:t> y merengue con </a:t>
            </a:r>
            <a:r>
              <a:rPr lang="en-US" sz="2800" dirty="0" err="1">
                <a:solidFill>
                  <a:srgbClr val="FF0000"/>
                </a:solidFill>
              </a:rPr>
              <a:t>una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duración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mínima</a:t>
            </a:r>
            <a:r>
              <a:rPr lang="en-US" sz="2800" dirty="0">
                <a:solidFill>
                  <a:srgbClr val="FF0000"/>
                </a:solidFill>
              </a:rPr>
              <a:t> de 4 </a:t>
            </a:r>
            <a:r>
              <a:rPr lang="en-US" sz="2800" dirty="0" err="1">
                <a:solidFill>
                  <a:srgbClr val="FF0000"/>
                </a:solidFill>
              </a:rPr>
              <a:t>minutos</a:t>
            </a:r>
            <a:r>
              <a:rPr lang="en-US" sz="2800" dirty="0">
                <a:solidFill>
                  <a:srgbClr val="FF0000"/>
                </a:solidFill>
              </a:rPr>
              <a:t>, 1 </a:t>
            </a:r>
            <a:r>
              <a:rPr lang="en-US" sz="2800" dirty="0" err="1">
                <a:solidFill>
                  <a:srgbClr val="FF0000"/>
                </a:solidFill>
              </a:rPr>
              <a:t>minuto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por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género</a:t>
            </a:r>
            <a:r>
              <a:rPr lang="en-US" sz="2800" dirty="0">
                <a:solidFill>
                  <a:srgbClr val="FF0000"/>
                </a:solidFill>
              </a:rPr>
              <a:t> musical, </a:t>
            </a:r>
            <a:r>
              <a:rPr lang="en-US" sz="2800" dirty="0" err="1">
                <a:solidFill>
                  <a:srgbClr val="FF0000"/>
                </a:solidFill>
              </a:rPr>
              <a:t>mostrando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habilidades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coordinativas</a:t>
            </a:r>
            <a:r>
              <a:rPr lang="en-US" sz="2800" dirty="0">
                <a:solidFill>
                  <a:srgbClr val="FF0000"/>
                </a:solidFill>
              </a:rPr>
              <a:t> y </a:t>
            </a:r>
            <a:r>
              <a:rPr lang="en-US" sz="2800" dirty="0" err="1">
                <a:solidFill>
                  <a:srgbClr val="FF0000"/>
                </a:solidFill>
              </a:rPr>
              <a:t>técnicas</a:t>
            </a:r>
            <a:r>
              <a:rPr lang="en-US" sz="2800" dirty="0">
                <a:solidFill>
                  <a:srgbClr val="FF0000"/>
                </a:solidFill>
              </a:rPr>
              <a:t> de </a:t>
            </a:r>
            <a:r>
              <a:rPr lang="en-US" sz="2800" dirty="0" err="1">
                <a:solidFill>
                  <a:srgbClr val="FF0000"/>
                </a:solidFill>
              </a:rPr>
              <a:t>cada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género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utilizando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desplazamientos</a:t>
            </a:r>
            <a:r>
              <a:rPr lang="en-US" sz="2800" dirty="0">
                <a:solidFill>
                  <a:srgbClr val="FF0000"/>
                </a:solidFill>
              </a:rPr>
              <a:t> en </a:t>
            </a:r>
            <a:r>
              <a:rPr lang="en-US" sz="2800" dirty="0" err="1">
                <a:solidFill>
                  <a:srgbClr val="FF0000"/>
                </a:solidFill>
              </a:rPr>
              <a:t>diferentes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direcciones</a:t>
            </a:r>
            <a:r>
              <a:rPr lang="en-US" sz="2800" dirty="0">
                <a:solidFill>
                  <a:srgbClr val="FF0000"/>
                </a:solidFill>
              </a:rPr>
              <a:t> y </a:t>
            </a:r>
            <a:r>
              <a:rPr lang="en-US" sz="2800" dirty="0" err="1">
                <a:solidFill>
                  <a:srgbClr val="FF0000"/>
                </a:solidFill>
              </a:rPr>
              <a:t>conteo</a:t>
            </a:r>
            <a:r>
              <a:rPr lang="en-US" sz="2800" dirty="0">
                <a:solidFill>
                  <a:srgbClr val="FF0000"/>
                </a:solidFill>
              </a:rPr>
              <a:t> musical en el </a:t>
            </a:r>
            <a:r>
              <a:rPr lang="en-US" sz="2800" dirty="0" err="1">
                <a:solidFill>
                  <a:srgbClr val="FF0000"/>
                </a:solidFill>
              </a:rPr>
              <a:t>caso</a:t>
            </a:r>
            <a:r>
              <a:rPr lang="en-US" sz="2800" dirty="0">
                <a:solidFill>
                  <a:srgbClr val="FF0000"/>
                </a:solidFill>
              </a:rPr>
              <a:t> de la salsa, </a:t>
            </a:r>
            <a:r>
              <a:rPr lang="en-US" sz="2800" dirty="0" err="1">
                <a:solidFill>
                  <a:srgbClr val="FF0000"/>
                </a:solidFill>
              </a:rPr>
              <a:t>utilizamos</a:t>
            </a:r>
            <a:r>
              <a:rPr lang="en-US" sz="2800" dirty="0">
                <a:solidFill>
                  <a:srgbClr val="FF0000"/>
                </a:solidFill>
              </a:rPr>
              <a:t> 2 </a:t>
            </a:r>
            <a:r>
              <a:rPr lang="en-US" sz="2800" dirty="0" err="1">
                <a:solidFill>
                  <a:srgbClr val="FF0000"/>
                </a:solidFill>
              </a:rPr>
              <a:t>compases</a:t>
            </a:r>
            <a:r>
              <a:rPr lang="en-US" sz="2800" dirty="0">
                <a:solidFill>
                  <a:srgbClr val="FF0000"/>
                </a:solidFill>
              </a:rPr>
              <a:t> (8 </a:t>
            </a:r>
            <a:r>
              <a:rPr lang="en-US" sz="2800" dirty="0" err="1">
                <a:solidFill>
                  <a:srgbClr val="FF0000"/>
                </a:solidFill>
              </a:rPr>
              <a:t>tiempos</a:t>
            </a:r>
            <a:r>
              <a:rPr lang="en-US" sz="2800" dirty="0">
                <a:solidFill>
                  <a:srgbClr val="FF0000"/>
                </a:solidFill>
              </a:rPr>
              <a:t> musicales)</a:t>
            </a:r>
            <a:r>
              <a:rPr lang="en-US" sz="2800" dirty="0"/>
              <a:t>.</a:t>
            </a:r>
            <a:r>
              <a:rPr lang="es-ES_tradnl" sz="2800" dirty="0"/>
              <a:t> </a:t>
            </a:r>
            <a:r>
              <a:rPr lang="es-ES_tradnl" sz="2800" dirty="0" smtClean="0"/>
              <a:t/>
            </a:r>
            <a:br>
              <a:rPr lang="es-ES_tradnl" sz="2800" dirty="0" smtClean="0"/>
            </a:br>
            <a:r>
              <a:rPr lang="es-ES_tradnl" sz="2800" dirty="0"/>
              <a:t/>
            </a:r>
            <a:br>
              <a:rPr lang="es-ES_tradnl" sz="2800" dirty="0"/>
            </a:br>
            <a:r>
              <a:rPr lang="es-CO" sz="2800" dirty="0">
                <a:solidFill>
                  <a:schemeClr val="tx1"/>
                </a:solidFill>
              </a:rPr>
              <a:t>Realizar una prueba escrita (</a:t>
            </a:r>
            <a:r>
              <a:rPr lang="es-CO" sz="2800" dirty="0" err="1">
                <a:solidFill>
                  <a:schemeClr val="tx1"/>
                </a:solidFill>
              </a:rPr>
              <a:t>Quiz</a:t>
            </a:r>
            <a:r>
              <a:rPr lang="es-CO" sz="2800" dirty="0">
                <a:solidFill>
                  <a:schemeClr val="tx1"/>
                </a:solidFill>
              </a:rPr>
              <a:t>) en la que nombran dos ejercicio de acondicionamiento físico e indica en una gráfica los grupos musculares y su </a:t>
            </a:r>
            <a:r>
              <a:rPr lang="es-CO" sz="2800" dirty="0" smtClean="0">
                <a:solidFill>
                  <a:schemeClr val="tx1"/>
                </a:solidFill>
              </a:rPr>
              <a:t>acción.</a:t>
            </a:r>
            <a:br>
              <a:rPr lang="es-CO" sz="2800" dirty="0" smtClean="0">
                <a:solidFill>
                  <a:schemeClr val="tx1"/>
                </a:solidFill>
              </a:rPr>
            </a:br>
            <a:r>
              <a:rPr lang="es-CO" sz="2800" dirty="0" smtClean="0">
                <a:solidFill>
                  <a:schemeClr val="tx1"/>
                </a:solidFill>
                <a:hlinkClick r:id="rId3"/>
              </a:rPr>
              <a:t>https</a:t>
            </a:r>
            <a:r>
              <a:rPr lang="es-CO" sz="2800" dirty="0">
                <a:solidFill>
                  <a:schemeClr val="tx1"/>
                </a:solidFill>
                <a:hlinkClick r:id="rId3"/>
              </a:rPr>
              <a:t>://</a:t>
            </a:r>
            <a:r>
              <a:rPr lang="es-CO" sz="2800" dirty="0" smtClean="0">
                <a:solidFill>
                  <a:schemeClr val="tx1"/>
                </a:solidFill>
                <a:hlinkClick r:id="rId3"/>
              </a:rPr>
              <a:t>www.youtube.com/watch?v=9euAmqQ2Ap4</a:t>
            </a:r>
            <a:r>
              <a:rPr lang="es-CO" sz="2800" dirty="0" smtClean="0">
                <a:solidFill>
                  <a:schemeClr val="tx1"/>
                </a:solidFill>
              </a:rPr>
              <a:t/>
            </a:r>
            <a:br>
              <a:rPr lang="es-CO" sz="2800" dirty="0" smtClean="0">
                <a:solidFill>
                  <a:schemeClr val="tx1"/>
                </a:solidFill>
              </a:rPr>
            </a:br>
            <a:r>
              <a:rPr lang="es-ES_tradnl" sz="2800" dirty="0">
                <a:solidFill>
                  <a:schemeClr val="tx1"/>
                </a:solidFill>
              </a:rPr>
              <a:t/>
            </a:r>
            <a:br>
              <a:rPr lang="es-ES_tradnl" sz="2800" dirty="0">
                <a:solidFill>
                  <a:schemeClr val="tx1"/>
                </a:solidFill>
              </a:rPr>
            </a:br>
            <a:endParaRPr lang="es-CO" sz="2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1997"/>
            <a:ext cx="17907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1398</TotalTime>
  <Words>260</Words>
  <Application>Microsoft Office PowerPoint</Application>
  <PresentationFormat>Panorámica</PresentationFormat>
  <Paragraphs>45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Faceta</vt:lpstr>
      <vt:lpstr>Mejora tu expresión corporal a través de los géneros musicales y el movimiento</vt:lpstr>
      <vt:lpstr>Mejora tu expresión corporal a través de los géneros musicales y el movimiento</vt:lpstr>
      <vt:lpstr>¿Cómo voy a mejorar mi expresión corporal?  </vt:lpstr>
      <vt:lpstr> ¿Cómo influye el movimiento y la condición física en la ejecución de los pasos básicos de los géneros musicales? </vt:lpstr>
      <vt:lpstr>     </vt:lpstr>
      <vt:lpstr>Cómo el movimiento estético y su técnica aplicados en una secuencia coreográfica son expresión de una CULTURA? </vt:lpstr>
      <vt:lpstr> </vt:lpstr>
      <vt:lpstr>TAREA  Diseña, presenta y ejecuta una coreografía de salsa, salsa choque, bachata y merengue con una duración mínima de 4 minutos, 1 minuto por género musical, mostrando habilidades coordinativas y técnicas de cada género, utilizando desplazamientos en diferentes direcciones y conteo musical en el caso de la salsa, utilizamos 2 compases (8 tiempos musicales).   Realizar una prueba escrita (Quiz) en la que nombran dos ejercicio de acondicionamiento físico e indica en una gráfica los grupos musculares y su acción. https://www.youtube.com/watch?v=9euAmqQ2Ap4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Mejoramiento de las Capacidades Físicas en el fútbol</dc:title>
  <dc:creator>maricel vivas</dc:creator>
  <cp:lastModifiedBy>maricel vivas</cp:lastModifiedBy>
  <cp:revision>105</cp:revision>
  <dcterms:created xsi:type="dcterms:W3CDTF">2016-08-25T20:06:48Z</dcterms:created>
  <dcterms:modified xsi:type="dcterms:W3CDTF">2017-10-11T17:12:56Z</dcterms:modified>
</cp:coreProperties>
</file>